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94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4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4931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054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516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43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850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8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3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3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29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8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71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1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6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3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68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dobra.ru/npd-doc?npmid=99&amp;npid=566085656&amp;anchor=XA00LVS2M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28662" y="285750"/>
            <a:ext cx="6379642" cy="407935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399</a:t>
            </a:r>
            <a:b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комбинированного вида»</a:t>
            </a:r>
            <a:b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района г. Казани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85728"/>
            <a:ext cx="7467600" cy="785818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Используемые примерные и парциальные программы 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285860"/>
            <a:ext cx="3071834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dirty="0"/>
          </a:p>
          <a:p>
            <a:pPr algn="ctr" eaLnBrk="1" hangingPunct="1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общеразвивающей направленности 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9190" y="1285860"/>
            <a:ext cx="3348038" cy="985838"/>
          </a:xfrm>
          <a:prstGeom prst="roundRect">
            <a:avLst>
              <a:gd name="adj" fmla="val 2413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компенсирующей направленности 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усеченными соседними углами 5"/>
          <p:cNvSpPr/>
          <p:nvPr/>
        </p:nvSpPr>
        <p:spPr>
          <a:xfrm>
            <a:off x="357158" y="2428868"/>
            <a:ext cx="3357586" cy="1643074"/>
          </a:xfrm>
          <a:prstGeom prst="snip2Same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реализации Программы осуществляется комплексное дошкольное образование : 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этих группах механизмом реализации ФГОС ДО выступает «классическая» образовательная программа дошкольного образования 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усеченными соседними углами 6"/>
          <p:cNvSpPr/>
          <p:nvPr/>
        </p:nvSpPr>
        <p:spPr>
          <a:xfrm>
            <a:off x="4643438" y="2500306"/>
            <a:ext cx="3856034" cy="2357454"/>
          </a:xfrm>
          <a:prstGeom prst="snip2Same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12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ru-RU" sz="1200" b="1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образование детей с ОВЗ в соответствии с Программой, адаптированной для детей с ОВЗ с учетом особенностей психофизического развития, индивидуальных возможностей, обеспечивающей коррекцию нарушений развития и социальную 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адаптацию воспитанников с ОВЗ 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этих группах механизмом реализации ФГОС выступают Программы логопедической работы по преодолению фонетико-фонематического недоразвития и общего недоразвития речи у детей 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усеченными соседними углами 10"/>
          <p:cNvSpPr/>
          <p:nvPr/>
        </p:nvSpPr>
        <p:spPr>
          <a:xfrm>
            <a:off x="4214810" y="5072074"/>
            <a:ext cx="4000528" cy="1143008"/>
          </a:xfrm>
          <a:prstGeom prst="snip2Same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Учебно-методические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Регионально-национальный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компонент, комплекты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обучению детей двум государственным языкам Республики Татарстан в равном объеме </a:t>
            </a:r>
          </a:p>
        </p:txBody>
      </p:sp>
      <p:pic>
        <p:nvPicPr>
          <p:cNvPr id="11" name="Рисунок 12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214678" y="4500570"/>
            <a:ext cx="857256" cy="13573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2000232" y="4857760"/>
            <a:ext cx="928693" cy="13119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3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14348" y="4500570"/>
            <a:ext cx="921334" cy="1403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67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часть ООП предполагает комплексность подхода, обеспечивая развитие личности, мотивации и способностей детей во всех пяти взаимодополняющих образовательных областях</a:t>
            </a:r>
          </a:p>
        </p:txBody>
      </p:sp>
      <p:sp>
        <p:nvSpPr>
          <p:cNvPr id="5" name="Прямоугольник 25"/>
          <p:cNvSpPr>
            <a:spLocks noGrp="1" noChangeArrowheads="1"/>
          </p:cNvSpPr>
          <p:nvPr>
            <p:ph idx="1"/>
          </p:nvPr>
        </p:nvSpPr>
        <p:spPr bwMode="auto">
          <a:xfrm>
            <a:off x="457200" y="4429132"/>
            <a:ext cx="74676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None/>
            </a:pPr>
            <a:r>
              <a:rPr lang="ru-RU" altLang="ru-RU" dirty="0" smtClean="0"/>
              <a:t>   </a:t>
            </a:r>
            <a:r>
              <a:rPr lang="ru-RU" alt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altLang="ru-RU" sz="1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</a:t>
            </a:r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57553" y="1571612"/>
            <a:ext cx="2071703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</p:txBody>
      </p:sp>
      <p:sp>
        <p:nvSpPr>
          <p:cNvPr id="7" name="Овал 6"/>
          <p:cNvSpPr/>
          <p:nvPr/>
        </p:nvSpPr>
        <p:spPr>
          <a:xfrm>
            <a:off x="214282" y="1357298"/>
            <a:ext cx="2357454" cy="14287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6286512" y="1285860"/>
            <a:ext cx="2357454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26"/>
          <p:cNvSpPr txBox="1">
            <a:spLocks noChangeArrowheads="1"/>
          </p:cNvSpPr>
          <p:nvPr/>
        </p:nvSpPr>
        <p:spPr bwMode="auto">
          <a:xfrm>
            <a:off x="6429388" y="1643050"/>
            <a:ext cx="228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</a:t>
            </a:r>
          </a:p>
          <a:p>
            <a:pPr algn="ctr" eaLnBrk="1" hangingPunct="1"/>
            <a:r>
              <a:rPr lang="ru-RU" alt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эстетическое </a:t>
            </a:r>
            <a:r>
              <a:rPr lang="ru-RU" alt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1428728" y="2928934"/>
            <a:ext cx="2447926" cy="1214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</p:txBody>
      </p:sp>
      <p:sp>
        <p:nvSpPr>
          <p:cNvPr id="17" name="Овал 16"/>
          <p:cNvSpPr/>
          <p:nvPr/>
        </p:nvSpPr>
        <p:spPr>
          <a:xfrm>
            <a:off x="5143504" y="2928934"/>
            <a:ext cx="2376488" cy="1209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27"/>
          <p:cNvSpPr txBox="1">
            <a:spLocks noChangeArrowheads="1"/>
          </p:cNvSpPr>
          <p:nvPr/>
        </p:nvSpPr>
        <p:spPr bwMode="auto">
          <a:xfrm>
            <a:off x="5286380" y="3357562"/>
            <a:ext cx="2071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</p:txBody>
      </p:sp>
      <p:cxnSp>
        <p:nvCxnSpPr>
          <p:cNvPr id="22" name="Прямая со стрелкой 21"/>
          <p:cNvCxnSpPr>
            <a:stCxn id="6" idx="2"/>
            <a:endCxn id="7" idx="6"/>
          </p:cNvCxnSpPr>
          <p:nvPr/>
        </p:nvCxnSpPr>
        <p:spPr>
          <a:xfrm rot="10800000">
            <a:off x="2571737" y="2071679"/>
            <a:ext cx="785817" cy="1785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2" idx="2"/>
          </p:cNvCxnSpPr>
          <p:nvPr/>
        </p:nvCxnSpPr>
        <p:spPr>
          <a:xfrm flipV="1">
            <a:off x="5357818" y="1964521"/>
            <a:ext cx="928694" cy="1785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7" idx="6"/>
            <a:endCxn id="14" idx="0"/>
          </p:cNvCxnSpPr>
          <p:nvPr/>
        </p:nvCxnSpPr>
        <p:spPr>
          <a:xfrm>
            <a:off x="2571736" y="2071678"/>
            <a:ext cx="80955" cy="8572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2" idx="2"/>
            <a:endCxn id="17" idx="0"/>
          </p:cNvCxnSpPr>
          <p:nvPr/>
        </p:nvCxnSpPr>
        <p:spPr>
          <a:xfrm rot="10800000" flipH="1" flipV="1">
            <a:off x="6286512" y="1964520"/>
            <a:ext cx="45236" cy="9644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4" idx="6"/>
            <a:endCxn id="17" idx="2"/>
          </p:cNvCxnSpPr>
          <p:nvPr/>
        </p:nvCxnSpPr>
        <p:spPr>
          <a:xfrm flipV="1">
            <a:off x="3876654" y="3533772"/>
            <a:ext cx="1266850" cy="238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  <a:endParaRPr lang="ru-RU" altLang="ru-RU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457200" y="1285860"/>
            <a:ext cx="2114536" cy="2428892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None/>
            </a:pP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Материально-технические:</a:t>
            </a:r>
          </a:p>
          <a:p>
            <a:pPr algn="ctr" eaLnBrk="1" hangingPunct="1">
              <a:buNone/>
            </a:pPr>
            <a:endParaRPr lang="ru-RU" alt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altLang="ru-RU" sz="12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eaLnBrk="1" hangingPunct="1">
              <a:buNone/>
            </a:pPr>
            <a:r>
              <a:rPr lang="ru-RU" altLang="ru-RU" sz="12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-Каждая группа имеет пространственную среду, оборудование, учебные комплекты в соответствии с возрастом детей</a:t>
            </a: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auto">
          <a:xfrm>
            <a:off x="3203575" y="1214422"/>
            <a:ext cx="2551113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педагогические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/>
            <a:endParaRPr lang="ru-RU" alt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-Уважение к человеческому достоинству детей, формирование и поддержка их положительной самооценки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с детьми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-Поддержка доброжелательного отношения детей к друг другу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деятельности, общения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-Защита детей от всех форм физического и психического насилия</a:t>
            </a:r>
          </a:p>
          <a:p>
            <a:pPr eaLnBrk="1" hangingPunct="1"/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239713" y="3643314"/>
            <a:ext cx="2646362" cy="27225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-Обеспечивает 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-Соответствует возрастным возможностям детей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-Предполагает возможность изменений от образовательной ситуации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-Доступность, безопасность</a:t>
            </a:r>
          </a:p>
        </p:txBody>
      </p:sp>
      <p:sp>
        <p:nvSpPr>
          <p:cNvPr id="8" name="Текст 6"/>
          <p:cNvSpPr txBox="1">
            <a:spLocks/>
          </p:cNvSpPr>
          <p:nvPr/>
        </p:nvSpPr>
        <p:spPr>
          <a:xfrm>
            <a:off x="6000759" y="1142984"/>
            <a:ext cx="2516179" cy="2501916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Финансовые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Обеспечивают возможность выполнения требований Стандарта.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-Гарантия бесплатного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-дошкольного образования за счет средств бюджетов бюджетной системы РФ в муниципальных организациях осуществляется на основе нормативов, определяемых органами государственной власти УР</a:t>
            </a:r>
          </a:p>
        </p:txBody>
      </p:sp>
      <p:sp>
        <p:nvSpPr>
          <p:cNvPr id="9" name="Объект 7"/>
          <p:cNvSpPr txBox="1">
            <a:spLocks/>
          </p:cNvSpPr>
          <p:nvPr/>
        </p:nvSpPr>
        <p:spPr>
          <a:xfrm>
            <a:off x="5786446" y="3644900"/>
            <a:ext cx="3000396" cy="27209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Кадровые: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Педагоги первой квалификационной категории - 60% и высшей - 23%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Наличие специалистов: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-музыкальные руководители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учителя-логопеды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воспитатели по обучению татарскому (русскому) языку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alt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педагог-психолог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186766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ru-RU" altLang="ru-RU" sz="1200" dirty="0">
              <a:solidFill>
                <a:srgbClr val="000000"/>
              </a:solidFill>
              <a:latin typeface="Palatino Linotype" pitchFamily="18" charset="0"/>
            </a:endParaRPr>
          </a:p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Система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с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b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itchFamily="18" charset="0"/>
              </a:rPr>
              <a:t>Принципы работы с родителями                      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itchFamily="18" charset="0"/>
              </a:rPr>
              <a:t>Методы изучения семьи</a:t>
            </a:r>
            <a:endParaRPr lang="ru-RU" alt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целенаправленность, систематичность, плановость;     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анкетирование; </a:t>
            </a:r>
            <a:endParaRPr lang="ru-RU" alt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к работе с родителями        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наблюдение за ребенком; 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altLang="ru-RU" sz="1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многоаспектной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специфики каждой семьи; 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обследование семьи с помощью</a:t>
            </a:r>
            <a:endParaRPr lang="ru-RU" alt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возрастной характер работы с родителями;                              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проективных методик; </a:t>
            </a:r>
            <a:endParaRPr lang="ru-RU" alt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доброжелательность, открытость</a:t>
            </a:r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alt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беседа с ребенком;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</a:t>
            </a:r>
            <a:r>
              <a:rPr lang="ru-RU" altLang="ru-RU" sz="1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беседа с </a:t>
            </a:r>
            <a:r>
              <a:rPr lang="ru-RU" alt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lang="ru-RU" alt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9"/>
          <p:cNvSpPr>
            <a:spLocks noGrp="1"/>
          </p:cNvSpPr>
          <p:nvPr>
            <p:ph idx="1"/>
          </p:nvPr>
        </p:nvSpPr>
        <p:spPr>
          <a:xfrm>
            <a:off x="2987675" y="3357562"/>
            <a:ext cx="2998788" cy="3151188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Традиционная</a:t>
            </a:r>
          </a:p>
          <a:p>
            <a:pPr marL="0" indent="0" eaLnBrk="1" hangingPunct="1">
              <a:buFontTx/>
              <a:buNone/>
            </a:pPr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-тематические недели;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-родительские собрания;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-досуги;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-творческие совместные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выставки;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-фотовыставки;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-конкурсы; </a:t>
            </a:r>
          </a:p>
          <a:p>
            <a:pPr marL="0" indent="0" eaLnBrk="1" hangingPunct="1">
              <a:buFontTx/>
              <a:buNone/>
            </a:pP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-дни открытых дверей</a:t>
            </a:r>
            <a:r>
              <a:rPr lang="ru-RU" altLang="ru-RU" sz="1600" dirty="0" smtClean="0"/>
              <a:t>; 	</a:t>
            </a:r>
          </a:p>
          <a:p>
            <a:pPr marL="0" indent="0" eaLnBrk="1" hangingPunct="1">
              <a:buFontTx/>
              <a:buNone/>
            </a:pPr>
            <a:endParaRPr lang="ru-RU" altLang="ru-RU" sz="1600" dirty="0" smtClean="0"/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395289" y="2643182"/>
            <a:ext cx="774861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ru-RU" alt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</a:p>
          <a:p>
            <a:pPr algn="ctr" eaLnBrk="1" hangingPunct="1"/>
            <a:r>
              <a:rPr lang="ru-RU" altLang="ru-RU" sz="2000" b="1" dirty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ru-RU" altLang="ru-RU" sz="1200" dirty="0">
                <a:solidFill>
                  <a:srgbClr val="000000"/>
                </a:solidFill>
                <a:latin typeface="Palatino Linotype" pitchFamily="18" charset="0"/>
              </a:rPr>
              <a:t>	</a:t>
            </a:r>
          </a:p>
          <a:p>
            <a:pPr eaLnBrk="1" hangingPunct="1"/>
            <a:endParaRPr lang="ru-RU" altLang="ru-RU" sz="11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6" name="Текст 10"/>
          <p:cNvSpPr txBox="1">
            <a:spLocks/>
          </p:cNvSpPr>
          <p:nvPr/>
        </p:nvSpPr>
        <p:spPr>
          <a:xfrm>
            <a:off x="214282" y="3357562"/>
            <a:ext cx="2628931" cy="3167063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Интерактивная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дискуссии;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-круглые столы;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-конференции;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-семейные летописи;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-игровые тренинги;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-родительские клубы;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-семинары практикумы; 	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alt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3286123"/>
            <a:ext cx="311942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Просветительская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наглядная информация;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-индивидуальные консультации;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-использование СМИ для освещения проблем воспитания и обучения детей;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-стенды и уголки для родителей;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-организация родительского всеобуча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285720" y="0"/>
            <a:ext cx="8358246" cy="59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algn="ctr" eaLnBrk="1" hangingPunct="1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(далее- ООП ДО)</a:t>
            </a:r>
          </a:p>
          <a:p>
            <a:pPr algn="ctr" eaLnBrk="1" hangingPunct="1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</a:t>
            </a:r>
          </a:p>
          <a:p>
            <a:pPr algn="ctr" eaLnBrk="1" hangingPunct="1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398 комбинированного вида» </a:t>
            </a:r>
          </a:p>
          <a:p>
            <a:pPr algn="ctr" eaLnBrk="1" hangingPunct="1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района г. Казани</a:t>
            </a:r>
          </a:p>
          <a:p>
            <a:pPr algn="ctr">
              <a:buNone/>
              <a:defRPr/>
            </a:pPr>
            <a:r>
              <a:rPr lang="ru-RU" alt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Принята на заседании Педагогического совета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Протокол № 1 от 25.08.2020 года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Утверждена приказом заведующего №43  от 26.08.2020 г.</a:t>
            </a:r>
          </a:p>
          <a:p>
            <a:pPr marL="285750" indent="-285750" eaLnBrk="1" hangingPunct="1">
              <a:buNone/>
              <a:defRPr/>
            </a:pPr>
            <a:endParaRPr lang="ru-RU" alt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None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Изменения и дополнения к Основной образовательной программе МАДОУ</a:t>
            </a:r>
          </a:p>
          <a:p>
            <a:pPr algn="ctr" eaLnBrk="1" hangingPunct="1">
              <a:buNone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«Детский сад № 398 комбинированного вида»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Приняты на заседании Педагогического совета, Протокол №5  от 26.02.2021 г.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Утверждены приказом заведующего №23  от 26.02. 2021 г.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None/>
              <a:defRPr/>
            </a:pPr>
            <a:r>
              <a:rPr lang="ru-RU" alt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МАДОУ № 399 (Далее ОП) разработана в соответствии с федеральным государственным образовательным стандартом дошкольного образования (Приказ Министерства образования и науки РФ от 17 октября 2013 г. №1155)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2"/>
          <p:cNvSpPr>
            <a:spLocks noGrp="1" noChangeArrowheads="1"/>
          </p:cNvSpPr>
          <p:nvPr>
            <p:ph idx="1"/>
          </p:nvPr>
        </p:nvSpPr>
        <p:spPr bwMode="auto">
          <a:xfrm>
            <a:off x="457200" y="285728"/>
            <a:ext cx="8258204" cy="57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None/>
            </a:pP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 – правовая база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-ОП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разработана в соответствии: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международными правовыми актами: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-•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Конвенцией о правах ребенка (одобрена Генеральной Ассамблеей ООН 20.11.1989, вступила в силу для СССР от 15.09.1990);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-Декларация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 ребенка (провозглашена резолюцией 1286 Генеральной Ассамблеи ООН от 20.11.1959)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-Законами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РФ и документами Правительства РФ: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-ст.30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Конституция РФ ст.7, 9, 12, 14, 17, 18, 28, 32, 33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-Федеральный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«Об образовании в Российской Федерации» № 273-ФЗ от 29.12.2012;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 основных гарантиях прав ребенка в Российской Федерации» от 24.07.1998 (с </a:t>
            </a:r>
            <a:r>
              <a:rPr lang="ru-RU" altLang="ru-RU" sz="1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и доп.);</a:t>
            </a:r>
          </a:p>
          <a:p>
            <a:pPr>
              <a:spcBef>
                <a:spcPct val="20000"/>
              </a:spcBef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Стратегии развития воспитания до 2025 г. [Электронный ресурс]. ─ http://government.ru/docs/18312/. </a:t>
            </a:r>
          </a:p>
          <a:p>
            <a:pPr>
              <a:spcBef>
                <a:spcPct val="20000"/>
              </a:spcBef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-СП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 2.4.3648–20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"Санитарно-эпидемиологические требования к организациям воспитания и обучения, отдыха и оздоровления детей и молодежи" вступили в силу с 01.01.2021</a:t>
            </a:r>
          </a:p>
          <a:p>
            <a:pPr>
              <a:spcBef>
                <a:spcPct val="20000"/>
              </a:spcBef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1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- 1.2.3685-21</a:t>
            </a:r>
            <a:r>
              <a:rPr lang="ru-RU" alt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28 января 2021 г. «Гигиенические нормативы и требования к обеспечению безопасности и (или) безвредности для человека факторов среды обитания» вступили в силу 01.03.2021г.  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-Приказ 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eaLnBrk="1" hangingPunct="1">
              <a:buNone/>
            </a:pPr>
            <a:r>
              <a:rPr lang="ru-RU" alt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-Приказ </a:t>
            </a:r>
            <a:r>
              <a:rPr lang="ru-RU" altLang="ru-RU" sz="1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alt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2071670" y="285728"/>
            <a:ext cx="450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ООП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7972452" cy="554513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целостной личности ребёнка – его активности, самостоятельности, эмоциональной отзывчивости к окружающему миру, творческого потенциала, 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2143108" y="0"/>
            <a:ext cx="4714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 ООП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285720" y="428605"/>
            <a:ext cx="8215370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охраны и укрепления физического и психического здоровья детей, в том числе их эмоционального благополучия;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lang="ru-RU" altLang="ru-RU" sz="105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</a:t>
            </a:r>
            <a:r>
              <a:rPr lang="ru-RU" altLang="ru-RU" sz="10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культурных </a:t>
            </a:r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ценностей и принятых в обществе правил и норм поведения в интересах человека, семьи, общества;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6) обеспечение системы средств и условий для устранения речевых недостатков у детей старшего дошкольного возраста с общим недоразвитием речи и осуществления своевременного и полноценного личностного развития, обеспечения эмоционального благополучия посредством интеграции содержания образования и организации взаимодействия субъектов образовательного процесса в системе подготовки к школе и достижении целевых  ориентиров на этапе завершения дошкольного образования.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8) обеспечения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9) формирования </a:t>
            </a:r>
            <a:r>
              <a:rPr lang="ru-RU" altLang="ru-RU" sz="105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</a:t>
            </a:r>
            <a:r>
              <a:rPr lang="ru-RU" altLang="ru-RU" sz="10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культурной </a:t>
            </a:r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среды, соответствующей возрастным, индивидуальным, психологическим и физиологическим особенностям детей;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indent="342900" algn="just"/>
            <a:r>
              <a:rPr lang="ru-RU" altLang="ru-RU" sz="105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Вариативная часть </a:t>
            </a:r>
          </a:p>
          <a:p>
            <a:pPr indent="342900" algn="just"/>
            <a:r>
              <a:rPr lang="ru-RU" altLang="ru-RU" sz="105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создание поликультурной языковой среды с целью формирования </a:t>
            </a:r>
            <a:r>
              <a:rPr lang="ru-RU" altLang="ru-RU" sz="105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билингвальной</a:t>
            </a:r>
            <a:r>
              <a:rPr lang="ru-RU" altLang="ru-RU" sz="10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</a:rPr>
              <a:t>культуры речи и умение использовать в общении два государственных языка (УМК)</a:t>
            </a:r>
          </a:p>
          <a:p>
            <a:pPr indent="342900" algn="just"/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</a:rPr>
              <a:t>2) создание и освоение концепции и технологии модели образования, которые необходимы для формирования  социального становления личности ребенка (НРК).</a:t>
            </a:r>
            <a:endParaRPr lang="ru-RU" altLang="ru-RU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67600" cy="58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принципы ОП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457200" y="928688"/>
            <a:ext cx="811532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поддержка инициативы детей в различных видах деятельности;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сотрудничество Организации с семьей;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6) приобщение детей к </a:t>
            </a:r>
            <a:r>
              <a:rPr lang="ru-RU" altLang="ru-RU" sz="16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7) формирование познавательных интересов и познавательных действий ребенка в различных видах деятельности;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indent="342900" algn="just"/>
            <a:r>
              <a:rPr lang="ru-RU" altLang="ru-RU" sz="1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9) учет этнокультурной ситуации развития детей.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idx="1"/>
          </p:nvPr>
        </p:nvSpPr>
        <p:spPr bwMode="auto">
          <a:xfrm>
            <a:off x="457200" y="285728"/>
            <a:ext cx="818676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None/>
            </a:pP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</a:t>
            </a:r>
            <a:endParaRPr lang="ru-RU" altLang="ru-RU" sz="28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None/>
            </a:pPr>
            <a:r>
              <a:rPr lang="ru-RU" alt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 eaLnBrk="1" hangingPunct="1"/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15370" cy="1857388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осуществляется на русском и татарском языках;</a:t>
            </a:r>
            <a:b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Соотношение обязательной части ООП ДО и части, формируемой участниками образовательного процесса (с учётом приоритетной деятельности  образовательного учреждения) определено как: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1677988" y="3148013"/>
          <a:ext cx="421322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Диаграмма" r:id="rId3" imgW="4213885" imgH="1905083" progId="Excel.Sheet.8">
                  <p:embed/>
                </p:oleObj>
              </mc:Choice>
              <mc:Fallback>
                <p:oleObj name="Диаграмма" r:id="rId3" imgW="4213885" imgH="1905083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988" y="3148013"/>
                        <a:ext cx="4213225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1"/>
          <p:cNvSpPr txBox="1">
            <a:spLocks noChangeArrowheads="1"/>
          </p:cNvSpPr>
          <p:nvPr/>
        </p:nvSpPr>
        <p:spPr bwMode="auto">
          <a:xfrm>
            <a:off x="2143108" y="500042"/>
            <a:ext cx="4714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428604"/>
            <a:ext cx="6000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образовательного процесса:</a:t>
            </a:r>
            <a:endParaRPr lang="ru-RU" alt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1"/>
          <p:cNvSpPr>
            <a:spLocks noGrp="1" noChangeArrowheads="1"/>
          </p:cNvSpPr>
          <p:nvPr>
            <p:ph idx="1"/>
          </p:nvPr>
        </p:nvSpPr>
        <p:spPr bwMode="auto">
          <a:xfrm>
            <a:off x="457200" y="0"/>
            <a:ext cx="8003232" cy="5622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ru-RU" altLang="ru-RU" sz="12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о воспитанниках </a:t>
            </a:r>
          </a:p>
          <a:p>
            <a:pPr algn="ctr" eaLnBrk="1" hangingPunct="1">
              <a:buNone/>
            </a:pPr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«Детский сад № </a:t>
            </a:r>
            <a:r>
              <a:rPr lang="ru-RU" alt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399»</a:t>
            </a:r>
            <a:endParaRPr lang="ru-RU" alt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ru-RU" alt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alt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                      </a:t>
            </a:r>
            <a:r>
              <a:rPr lang="ru-RU" alt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altLang="ru-RU" sz="1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 детей    </a:t>
            </a:r>
            <a:r>
              <a:rPr lang="ru-RU" alt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endParaRPr lang="ru-RU" altLang="ru-RU" sz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группа </a:t>
            </a:r>
          </a:p>
          <a:p>
            <a:pPr eaLnBrk="1" hangingPunct="1">
              <a:buNone/>
            </a:pPr>
            <a:r>
              <a:rPr lang="ru-RU" altLang="ru-RU" sz="12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направленности 	От 3 до 4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4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Средняя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</a:p>
          <a:p>
            <a:pPr eaLnBrk="1" hangingPunct="1">
              <a:buNone/>
            </a:pPr>
            <a:r>
              <a:rPr lang="ru-RU" altLang="ru-RU" sz="12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направленности 	От 4 до 5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4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Старшая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</a:p>
          <a:p>
            <a:pPr eaLnBrk="1" hangingPunct="1">
              <a:buNone/>
            </a:pPr>
            <a:r>
              <a:rPr lang="ru-RU" altLang="ru-RU" sz="12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направленности 	От 5 до 6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2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Старшая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eaLnBrk="1" hangingPunct="1">
              <a:buNone/>
            </a:pP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компенсирующей направленности 	От 6 до 7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1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Подготовительная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</a:p>
          <a:p>
            <a:pPr eaLnBrk="1" hangingPunct="1">
              <a:buNone/>
            </a:pPr>
            <a:r>
              <a:rPr lang="ru-RU" altLang="ru-RU" sz="12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направленности 	От 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до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2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Подготовительная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</a:p>
          <a:p>
            <a:pPr eaLnBrk="1" hangingPunct="1">
              <a:buNone/>
            </a:pP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компенсирующей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направленности 	От 6 до 7 лет 	</a:t>
            </a:r>
            <a:r>
              <a:rPr lang="ru-RU" alt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alt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</TotalTime>
  <Words>1719</Words>
  <Application>Microsoft Office PowerPoint</Application>
  <PresentationFormat>Экран (4:3)</PresentationFormat>
  <Paragraphs>180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Palatino Linotype</vt:lpstr>
      <vt:lpstr>Times New Roman</vt:lpstr>
      <vt:lpstr>Trebuchet MS</vt:lpstr>
      <vt:lpstr>Wingdings</vt:lpstr>
      <vt:lpstr>Wingdings 3</vt:lpstr>
      <vt:lpstr>Аспект</vt:lpstr>
      <vt:lpstr>Диаграмма</vt:lpstr>
      <vt:lpstr>   Муниципальное автономное дошкольное образовательное учреждение  «Детский сад № 399  комбинированного вида» Советского района г. Казани</vt:lpstr>
      <vt:lpstr>Презентация PowerPoint</vt:lpstr>
      <vt:lpstr>Презентация PowerPoint</vt:lpstr>
      <vt:lpstr>Цель ООП</vt:lpstr>
      <vt:lpstr>Задачи  ООП</vt:lpstr>
      <vt:lpstr>Основные принципы ОП</vt:lpstr>
      <vt:lpstr>Презентация PowerPoint</vt:lpstr>
      <vt:lpstr>   - Образовательный процесс осуществляется на русском и татарском языках; - Соотношение обязательной части ООП ДО и части, формируемой участниками образовательного процесса (с учётом приоритетной деятельности  образовательного учреждения) определено как:</vt:lpstr>
      <vt:lpstr>Презентация PowerPoint</vt:lpstr>
      <vt:lpstr>Используемые примерные и парциальные программы </vt:lpstr>
      <vt:lpstr>Обязательная часть ООП предполагает комплексность подхода, обеспечивая развитие личности, мотивации и способностей детей во всех пяти взаимодополняющих образовательных областях</vt:lpstr>
      <vt:lpstr>Условия реализации программы </vt:lpstr>
      <vt:lpstr>            Система работы с родителями  Принципы работы с родителями                       Методы изучения семьи - целенаправленность, систематичность, плановость;                       - анкетирование;  дифференцированный подход к работе с родителями                           - наблюдение за ребенком;   учетом многоаспектной специфики каждой семьи;                            - обследование семьи с помощью - возрастной характер работы с родителями;                                               проективных методик;  доброжелательность, открытость                                                              -  беседа с ребенком;                                                                                                                                   - беседа с родителями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!</cp:lastModifiedBy>
  <cp:revision>13</cp:revision>
  <dcterms:created xsi:type="dcterms:W3CDTF">2022-05-23T08:38:32Z</dcterms:created>
  <dcterms:modified xsi:type="dcterms:W3CDTF">2022-11-20T08:05:18Z</dcterms:modified>
</cp:coreProperties>
</file>